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2828" autoAdjust="0"/>
  </p:normalViewPr>
  <p:slideViewPr>
    <p:cSldViewPr snapToGrid="0">
      <p:cViewPr varScale="1">
        <p:scale>
          <a:sx n="54" d="100"/>
          <a:sy n="54" d="100"/>
        </p:scale>
        <p:origin x="677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82EC1-1BFF-4A4F-AC0A-C36EB731518D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F63E8-7466-451C-8FB5-78A99C0312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611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F63E8-7466-451C-8FB5-78A99C0312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64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B0BE4-6947-4937-A4D7-794705680DC5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15025-1E5B-4778-B25D-EAACCB3B5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42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B0BE4-6947-4937-A4D7-794705680DC5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15025-1E5B-4778-B25D-EAACCB3B5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25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B0BE4-6947-4937-A4D7-794705680DC5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15025-1E5B-4778-B25D-EAACCB3B5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78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B0BE4-6947-4937-A4D7-794705680DC5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15025-1E5B-4778-B25D-EAACCB3B5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47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B0BE4-6947-4937-A4D7-794705680DC5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15025-1E5B-4778-B25D-EAACCB3B5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2423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B0BE4-6947-4937-A4D7-794705680DC5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15025-1E5B-4778-B25D-EAACCB3B5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709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B0BE4-6947-4937-A4D7-794705680DC5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15025-1E5B-4778-B25D-EAACCB3B5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0996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B0BE4-6947-4937-A4D7-794705680DC5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15025-1E5B-4778-B25D-EAACCB3B5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1203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B0BE4-6947-4937-A4D7-794705680DC5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15025-1E5B-4778-B25D-EAACCB3B5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29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B0BE4-6947-4937-A4D7-794705680DC5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15025-1E5B-4778-B25D-EAACCB3B5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7482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B0BE4-6947-4937-A4D7-794705680DC5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15025-1E5B-4778-B25D-EAACCB3B5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111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B0BE4-6947-4937-A4D7-794705680DC5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15025-1E5B-4778-B25D-EAACCB3B5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400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61585" y="171450"/>
            <a:ext cx="5338917" cy="4472739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anchor="b">
            <a:normAutofit/>
          </a:bodyPr>
          <a:lstStyle/>
          <a:p>
            <a:r>
              <a:rPr lang="en-US" sz="4800" dirty="0" smtClean="0">
                <a:solidFill>
                  <a:srgbClr val="92D050"/>
                </a:solidFill>
                <a:latin typeface="AR BLANCA" panose="02000000000000000000" pitchFamily="2" charset="0"/>
              </a:rPr>
              <a:t>Our Feathered Friends</a:t>
            </a:r>
            <a:endParaRPr lang="en-US" sz="4800" dirty="0">
              <a:solidFill>
                <a:srgbClr val="92D050"/>
              </a:solidFill>
              <a:latin typeface="AR BLANCA" panose="02000000000000000000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61585" y="4644189"/>
            <a:ext cx="5338917" cy="212056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>
                <a:latin typeface="+mn-lt"/>
              </a:rPr>
              <a:t>Birds (Aves) – about 10,000 living species inhabit ecosystems across the globe </a:t>
            </a:r>
            <a:endParaRPr lang="en-US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788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Interesting Facts About Birds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5032374"/>
          </a:xfrm>
        </p:spPr>
        <p:txBody>
          <a:bodyPr numCol="1">
            <a:noAutofit/>
          </a:bodyPr>
          <a:lstStyle/>
          <a:p>
            <a:pPr>
              <a:buSzPct val="100000"/>
            </a:pPr>
            <a:r>
              <a:rPr lang="en-US" sz="2000" dirty="0" smtClean="0"/>
              <a:t>Body structure</a:t>
            </a:r>
          </a:p>
          <a:p>
            <a:pPr lvl="1"/>
            <a:r>
              <a:rPr lang="en-US" sz="1600" dirty="0" smtClean="0"/>
              <a:t>Wings and feathers</a:t>
            </a:r>
          </a:p>
          <a:p>
            <a:pPr lvl="1"/>
            <a:r>
              <a:rPr lang="en-US" sz="1600" dirty="0" smtClean="0"/>
              <a:t>Thin, lightweight skeleton</a:t>
            </a:r>
          </a:p>
          <a:p>
            <a:r>
              <a:rPr lang="en-US" sz="2000" dirty="0" smtClean="0"/>
              <a:t>Size</a:t>
            </a:r>
          </a:p>
          <a:p>
            <a:pPr lvl="1"/>
            <a:r>
              <a:rPr lang="en-US" sz="1600" dirty="0" smtClean="0"/>
              <a:t>Smallest from 2 inches</a:t>
            </a:r>
          </a:p>
          <a:p>
            <a:pPr lvl="1"/>
            <a:r>
              <a:rPr lang="en-US" sz="1600" dirty="0" smtClean="0"/>
              <a:t>Largest to 9 feet tall</a:t>
            </a:r>
          </a:p>
          <a:p>
            <a:r>
              <a:rPr lang="en-US" sz="2000" dirty="0" smtClean="0"/>
              <a:t>Body function</a:t>
            </a:r>
          </a:p>
          <a:p>
            <a:pPr lvl="1"/>
            <a:r>
              <a:rPr lang="en-US" sz="1600" dirty="0" smtClean="0"/>
              <a:t>Four-chambered heart</a:t>
            </a:r>
          </a:p>
          <a:p>
            <a:pPr lvl="1"/>
            <a:r>
              <a:rPr lang="en-US" sz="1600" dirty="0" smtClean="0"/>
              <a:t>Very efficient lungs</a:t>
            </a:r>
          </a:p>
          <a:p>
            <a:r>
              <a:rPr lang="en-US" sz="2000" dirty="0" smtClean="0"/>
              <a:t>Reproduction</a:t>
            </a:r>
          </a:p>
          <a:p>
            <a:pPr lvl="1"/>
            <a:r>
              <a:rPr lang="en-US" sz="1600" dirty="0" smtClean="0"/>
              <a:t>Internal fertilization</a:t>
            </a:r>
          </a:p>
          <a:p>
            <a:pPr lvl="1"/>
            <a:r>
              <a:rPr lang="en-US" sz="1600" dirty="0" smtClean="0"/>
              <a:t>External development in egg</a:t>
            </a:r>
          </a:p>
          <a:p>
            <a:r>
              <a:rPr lang="en-US" sz="2000" dirty="0" smtClean="0"/>
              <a:t>Social communicators</a:t>
            </a:r>
          </a:p>
          <a:p>
            <a:pPr lvl="1"/>
            <a:r>
              <a:rPr lang="en-US" sz="1600" dirty="0" smtClean="0"/>
              <a:t>Visual signals</a:t>
            </a:r>
          </a:p>
          <a:p>
            <a:pPr lvl="1"/>
            <a:r>
              <a:rPr lang="en-US" sz="1600" dirty="0" smtClean="0"/>
              <a:t>Calls and songs</a:t>
            </a:r>
          </a:p>
        </p:txBody>
      </p:sp>
    </p:spTree>
    <p:extLst>
      <p:ext uri="{BB962C8B-B14F-4D97-AF65-F5344CB8AC3E}">
        <p14:creationId xmlns:p14="http://schemas.microsoft.com/office/powerpoint/2010/main" val="115054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Bird Anatomy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27049"/>
          </a:xfrm>
        </p:spPr>
        <p:txBody>
          <a:bodyPr numCol="1" spcCol="9144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1200" dirty="0" smtClean="0"/>
              <a:t>Beak</a:t>
            </a:r>
          </a:p>
          <a:p>
            <a:pPr>
              <a:lnSpc>
                <a:spcPct val="100000"/>
              </a:lnSpc>
            </a:pPr>
            <a:r>
              <a:rPr lang="en-US" sz="1200" dirty="0" smtClean="0"/>
              <a:t>Eye</a:t>
            </a:r>
          </a:p>
          <a:p>
            <a:pPr>
              <a:lnSpc>
                <a:spcPct val="100000"/>
              </a:lnSpc>
            </a:pPr>
            <a:r>
              <a:rPr lang="en-US" sz="1200" dirty="0" smtClean="0"/>
              <a:t>Mantle </a:t>
            </a:r>
          </a:p>
          <a:p>
            <a:pPr lvl="1">
              <a:lnSpc>
                <a:spcPct val="100000"/>
              </a:lnSpc>
            </a:pPr>
            <a:r>
              <a:rPr lang="en-US" sz="1200" dirty="0" smtClean="0"/>
              <a:t>Wing spread to cover prey</a:t>
            </a:r>
          </a:p>
          <a:p>
            <a:pPr>
              <a:lnSpc>
                <a:spcPct val="100000"/>
              </a:lnSpc>
            </a:pPr>
            <a:r>
              <a:rPr lang="en-US" sz="1200" dirty="0" smtClean="0"/>
              <a:t>Coverts</a:t>
            </a:r>
          </a:p>
          <a:p>
            <a:pPr lvl="1">
              <a:lnSpc>
                <a:spcPct val="100000"/>
              </a:lnSpc>
            </a:pPr>
            <a:r>
              <a:rPr lang="en-US" sz="1200" dirty="0" smtClean="0"/>
              <a:t>Cloak covering shoulders</a:t>
            </a:r>
          </a:p>
          <a:p>
            <a:pPr>
              <a:lnSpc>
                <a:spcPct val="100000"/>
              </a:lnSpc>
            </a:pPr>
            <a:r>
              <a:rPr lang="en-US" sz="1200" dirty="0" smtClean="0"/>
              <a:t>Tertials</a:t>
            </a:r>
          </a:p>
          <a:p>
            <a:pPr lvl="1">
              <a:lnSpc>
                <a:spcPct val="100000"/>
              </a:lnSpc>
            </a:pPr>
            <a:r>
              <a:rPr lang="en-US" sz="1200" dirty="0" smtClean="0"/>
              <a:t>Flight feathers</a:t>
            </a:r>
          </a:p>
          <a:p>
            <a:pPr>
              <a:lnSpc>
                <a:spcPct val="100000"/>
              </a:lnSpc>
            </a:pPr>
            <a:r>
              <a:rPr lang="en-US" sz="1200" dirty="0" smtClean="0"/>
              <a:t>Primaries</a:t>
            </a:r>
          </a:p>
          <a:p>
            <a:pPr lvl="1">
              <a:lnSpc>
                <a:spcPct val="100000"/>
              </a:lnSpc>
            </a:pPr>
            <a:r>
              <a:rPr lang="en-US" sz="1200" dirty="0" smtClean="0"/>
              <a:t>One of main flight feathers</a:t>
            </a:r>
          </a:p>
          <a:p>
            <a:pPr>
              <a:lnSpc>
                <a:spcPct val="100000"/>
              </a:lnSpc>
            </a:pPr>
            <a:r>
              <a:rPr lang="en-US" sz="1200" dirty="0" smtClean="0"/>
              <a:t>Tarsus</a:t>
            </a:r>
          </a:p>
          <a:p>
            <a:pPr lvl="1">
              <a:lnSpc>
                <a:spcPct val="100000"/>
              </a:lnSpc>
            </a:pPr>
            <a:r>
              <a:rPr lang="en-US" sz="1200" dirty="0" smtClean="0"/>
              <a:t>Small bones behind main limb</a:t>
            </a:r>
          </a:p>
          <a:p>
            <a:pPr>
              <a:lnSpc>
                <a:spcPct val="100000"/>
              </a:lnSpc>
            </a:pPr>
            <a:r>
              <a:rPr lang="en-US" sz="1200" dirty="0" smtClean="0"/>
              <a:t>Feet</a:t>
            </a:r>
          </a:p>
          <a:p>
            <a:pPr>
              <a:lnSpc>
                <a:spcPct val="100000"/>
              </a:lnSpc>
            </a:pPr>
            <a:r>
              <a:rPr lang="en-US" sz="1200" dirty="0" smtClean="0"/>
              <a:t>Belly</a:t>
            </a:r>
          </a:p>
          <a:p>
            <a:pPr>
              <a:lnSpc>
                <a:spcPct val="100000"/>
              </a:lnSpc>
            </a:pPr>
            <a:r>
              <a:rPr lang="en-US" sz="1200" dirty="0" smtClean="0"/>
              <a:t>Breast</a:t>
            </a:r>
          </a:p>
          <a:p>
            <a:pPr>
              <a:lnSpc>
                <a:spcPct val="100000"/>
              </a:lnSpc>
            </a:pPr>
            <a:r>
              <a:rPr lang="en-US" sz="1200" dirty="0" smtClean="0"/>
              <a:t>Throat</a:t>
            </a:r>
          </a:p>
        </p:txBody>
      </p:sp>
    </p:spTree>
    <p:extLst>
      <p:ext uri="{BB962C8B-B14F-4D97-AF65-F5344CB8AC3E}">
        <p14:creationId xmlns:p14="http://schemas.microsoft.com/office/powerpoint/2010/main" val="11124524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Bird Anatomy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1" y="1230673"/>
            <a:ext cx="2441768" cy="3727890"/>
          </a:xfrm>
          <a:prstGeom prst="rect">
            <a:avLst/>
          </a:prstGeom>
        </p:spPr>
      </p:pic>
      <p:sp>
        <p:nvSpPr>
          <p:cNvPr id="9" name="Line Callout 2 (No Border) 8"/>
          <p:cNvSpPr/>
          <p:nvPr/>
        </p:nvSpPr>
        <p:spPr>
          <a:xfrm>
            <a:off x="9562779" y="855440"/>
            <a:ext cx="1030063" cy="517001"/>
          </a:xfrm>
          <a:prstGeom prst="callout2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Beak</a:t>
            </a:r>
            <a:endParaRPr lang="en-US" dirty="0"/>
          </a:p>
        </p:txBody>
      </p:sp>
      <p:sp>
        <p:nvSpPr>
          <p:cNvPr id="11" name="Line Callout 2 (No Border) 10"/>
          <p:cNvSpPr/>
          <p:nvPr/>
        </p:nvSpPr>
        <p:spPr>
          <a:xfrm>
            <a:off x="7926485" y="365125"/>
            <a:ext cx="1030063" cy="517001"/>
          </a:xfrm>
          <a:prstGeom prst="callout2">
            <a:avLst>
              <a:gd name="adj1" fmla="val 107183"/>
              <a:gd name="adj2" fmla="val 56829"/>
              <a:gd name="adj3" fmla="val 97775"/>
              <a:gd name="adj4" fmla="val 55105"/>
              <a:gd name="adj5" fmla="val 204696"/>
              <a:gd name="adj6" fmla="val 63825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Eye</a:t>
            </a:r>
            <a:endParaRPr lang="en-US" dirty="0"/>
          </a:p>
        </p:txBody>
      </p:sp>
      <p:sp>
        <p:nvSpPr>
          <p:cNvPr id="12" name="Line Callout 2 (No Border) 11"/>
          <p:cNvSpPr/>
          <p:nvPr/>
        </p:nvSpPr>
        <p:spPr>
          <a:xfrm>
            <a:off x="5050295" y="4059487"/>
            <a:ext cx="1103537" cy="487043"/>
          </a:xfrm>
          <a:prstGeom prst="callout2">
            <a:avLst>
              <a:gd name="adj1" fmla="val 50041"/>
              <a:gd name="adj2" fmla="val 104737"/>
              <a:gd name="adj3" fmla="val 50041"/>
              <a:gd name="adj4" fmla="val 109350"/>
              <a:gd name="adj5" fmla="val 132057"/>
              <a:gd name="adj6" fmla="val 165664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Primaries</a:t>
            </a:r>
            <a:endParaRPr lang="en-US" dirty="0"/>
          </a:p>
        </p:txBody>
      </p:sp>
      <p:sp>
        <p:nvSpPr>
          <p:cNvPr id="13" name="Line Callout 2 (No Border) 12"/>
          <p:cNvSpPr/>
          <p:nvPr/>
        </p:nvSpPr>
        <p:spPr>
          <a:xfrm>
            <a:off x="6082840" y="1203317"/>
            <a:ext cx="1103537" cy="487043"/>
          </a:xfrm>
          <a:prstGeom prst="callout2">
            <a:avLst>
              <a:gd name="adj1" fmla="val 68524"/>
              <a:gd name="adj2" fmla="val 101234"/>
              <a:gd name="adj3" fmla="val 68601"/>
              <a:gd name="adj4" fmla="val 106474"/>
              <a:gd name="adj5" fmla="val 150540"/>
              <a:gd name="adj6" fmla="val 17483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Mantle</a:t>
            </a:r>
            <a:endParaRPr lang="en-US" dirty="0"/>
          </a:p>
        </p:txBody>
      </p:sp>
      <p:sp>
        <p:nvSpPr>
          <p:cNvPr id="14" name="Line Callout 2 (No Border) 13"/>
          <p:cNvSpPr/>
          <p:nvPr/>
        </p:nvSpPr>
        <p:spPr>
          <a:xfrm>
            <a:off x="5911293" y="2000119"/>
            <a:ext cx="1103537" cy="487043"/>
          </a:xfrm>
          <a:prstGeom prst="callout2">
            <a:avLst>
              <a:gd name="adj1" fmla="val 37003"/>
              <a:gd name="adj2" fmla="val 101573"/>
              <a:gd name="adj3" fmla="val 37003"/>
              <a:gd name="adj4" fmla="val 107049"/>
              <a:gd name="adj5" fmla="val 124234"/>
              <a:gd name="adj6" fmla="val 190982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Coverts</a:t>
            </a:r>
            <a:endParaRPr lang="en-US" dirty="0"/>
          </a:p>
        </p:txBody>
      </p:sp>
      <p:sp>
        <p:nvSpPr>
          <p:cNvPr id="15" name="Line Callout 2 (No Border) 14"/>
          <p:cNvSpPr/>
          <p:nvPr/>
        </p:nvSpPr>
        <p:spPr>
          <a:xfrm>
            <a:off x="5602064" y="2802829"/>
            <a:ext cx="1103537" cy="487043"/>
          </a:xfrm>
          <a:prstGeom prst="callout2">
            <a:avLst>
              <a:gd name="adj1" fmla="val 23965"/>
              <a:gd name="adj2" fmla="val 98696"/>
              <a:gd name="adj3" fmla="val 23965"/>
              <a:gd name="adj4" fmla="val 107049"/>
              <a:gd name="adj5" fmla="val 75994"/>
              <a:gd name="adj6" fmla="val 14897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Tertials</a:t>
            </a:r>
            <a:endParaRPr lang="en-US" dirty="0"/>
          </a:p>
        </p:txBody>
      </p:sp>
      <p:sp>
        <p:nvSpPr>
          <p:cNvPr id="16" name="Line Callout 2 (No Border) 15"/>
          <p:cNvSpPr/>
          <p:nvPr/>
        </p:nvSpPr>
        <p:spPr>
          <a:xfrm>
            <a:off x="8838140" y="3419020"/>
            <a:ext cx="1103537" cy="487043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2526"/>
              <a:gd name="adj6" fmla="val -52421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Tarsus</a:t>
            </a:r>
            <a:endParaRPr lang="en-US" dirty="0"/>
          </a:p>
        </p:txBody>
      </p:sp>
      <p:sp>
        <p:nvSpPr>
          <p:cNvPr id="17" name="Line Callout 2 (No Border) 16"/>
          <p:cNvSpPr/>
          <p:nvPr/>
        </p:nvSpPr>
        <p:spPr>
          <a:xfrm>
            <a:off x="7565537" y="4546530"/>
            <a:ext cx="1103537" cy="487043"/>
          </a:xfrm>
          <a:prstGeom prst="callout2">
            <a:avLst>
              <a:gd name="adj1" fmla="val -807"/>
              <a:gd name="adj2" fmla="val 44030"/>
              <a:gd name="adj3" fmla="val -17756"/>
              <a:gd name="adj4" fmla="val 43752"/>
              <a:gd name="adj5" fmla="val -92195"/>
              <a:gd name="adj6" fmla="val 55183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Feet</a:t>
            </a:r>
            <a:endParaRPr lang="en-US" dirty="0"/>
          </a:p>
        </p:txBody>
      </p:sp>
      <p:sp>
        <p:nvSpPr>
          <p:cNvPr id="18" name="Line Callout 2 (No Border) 17"/>
          <p:cNvSpPr/>
          <p:nvPr/>
        </p:nvSpPr>
        <p:spPr>
          <a:xfrm>
            <a:off x="10077810" y="2802829"/>
            <a:ext cx="1103537" cy="487043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0792"/>
              <a:gd name="adj6" fmla="val -135282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Belly</a:t>
            </a:r>
            <a:endParaRPr lang="en-US" dirty="0"/>
          </a:p>
        </p:txBody>
      </p:sp>
      <p:sp>
        <p:nvSpPr>
          <p:cNvPr id="19" name="Line Callout 2 (No Border) 18"/>
          <p:cNvSpPr/>
          <p:nvPr/>
        </p:nvSpPr>
        <p:spPr>
          <a:xfrm>
            <a:off x="9873846" y="2177026"/>
            <a:ext cx="1103537" cy="487043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6019"/>
              <a:gd name="adj6" fmla="val -90399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Breast</a:t>
            </a:r>
            <a:endParaRPr lang="en-US" dirty="0"/>
          </a:p>
        </p:txBody>
      </p:sp>
      <p:sp>
        <p:nvSpPr>
          <p:cNvPr id="20" name="Line Callout 2 (No Border) 19"/>
          <p:cNvSpPr/>
          <p:nvPr/>
        </p:nvSpPr>
        <p:spPr>
          <a:xfrm>
            <a:off x="9562779" y="1516811"/>
            <a:ext cx="1103537" cy="487043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5577"/>
              <a:gd name="adj6" fmla="val -66807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Throat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055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Famous Ornithologists</a:t>
            </a:r>
            <a:endParaRPr lang="en-US" sz="2800" b="1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5" r="7785"/>
          <a:stretch>
            <a:fillRect/>
          </a:stretch>
        </p:blipFill>
        <p:spPr>
          <a:xfrm>
            <a:off x="5568199" y="972051"/>
            <a:ext cx="5885865" cy="4647532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John James Audubon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2000" dirty="0" smtClean="0"/>
              <a:t>1785-1851 – keen observer of birds and nature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Alexander Wilson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2000" dirty="0" smtClean="0"/>
              <a:t>1766-1813 – conducted first breeding bird census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 smtClean="0"/>
              <a:t>John Gould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2000" dirty="0" smtClean="0"/>
              <a:t>1804-1881 – learned taxidermy at Windsor Castle</a:t>
            </a:r>
          </a:p>
        </p:txBody>
      </p:sp>
    </p:spTree>
    <p:extLst>
      <p:ext uri="{BB962C8B-B14F-4D97-AF65-F5344CB8AC3E}">
        <p14:creationId xmlns:p14="http://schemas.microsoft.com/office/powerpoint/2010/main" val="211646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139</Words>
  <Application>Microsoft Office PowerPoint</Application>
  <PresentationFormat>Widescreen</PresentationFormat>
  <Paragraphs>55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 BLANCA</vt:lpstr>
      <vt:lpstr>Arial</vt:lpstr>
      <vt:lpstr>Calibri</vt:lpstr>
      <vt:lpstr>Calibri Light</vt:lpstr>
      <vt:lpstr>Wingdings</vt:lpstr>
      <vt:lpstr>Office Theme</vt:lpstr>
      <vt:lpstr>Our Feathered Friends</vt:lpstr>
      <vt:lpstr>Interesting Facts About Birds</vt:lpstr>
      <vt:lpstr>Bird Anatomy</vt:lpstr>
      <vt:lpstr>Bird Anatomy</vt:lpstr>
      <vt:lpstr>Famous Ornithologists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Our Feathered Friends</dc:title>
  <dc:creator>Student Name</dc:creator>
  <cp:lastModifiedBy>Student Name</cp:lastModifiedBy>
  <cp:revision>28</cp:revision>
  <dcterms:created xsi:type="dcterms:W3CDTF">2016-01-09T17:52:21Z</dcterms:created>
  <dcterms:modified xsi:type="dcterms:W3CDTF">2016-01-16T02:19:39Z</dcterms:modified>
</cp:coreProperties>
</file>